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75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4DA5C6F-ACD3-4BC2-8894-123BA5BC29ED}" type="datetimeFigureOut">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3629657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A5C6F-ACD3-4BC2-8894-123BA5BC29ED}" type="datetimeFigureOut">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287675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DA5C6F-ACD3-4BC2-8894-123BA5BC29ED}" type="datetimeFigureOut">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180309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DA5C6F-ACD3-4BC2-8894-123BA5BC29ED}" type="datetimeFigureOut">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37068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DA5C6F-ACD3-4BC2-8894-123BA5BC29ED}" type="datetimeFigureOut">
              <a:rPr lang="en-US" smtClean="0"/>
              <a:t>8/16/2024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227661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DA5C6F-ACD3-4BC2-8894-123BA5BC29ED}" type="datetimeFigureOut">
              <a:rPr lang="en-US" smtClean="0"/>
              <a:t>8/16/2024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3811156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DA5C6F-ACD3-4BC2-8894-123BA5BC29ED}" type="datetimeFigureOut">
              <a:rPr lang="en-US" smtClean="0"/>
              <a:t>8/16/2024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1375593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DA5C6F-ACD3-4BC2-8894-123BA5BC29ED}" type="datetimeFigureOut">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3359662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DA5C6F-ACD3-4BC2-8894-123BA5BC29ED}" type="datetimeFigureOut">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2625321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A5C6F-ACD3-4BC2-8894-123BA5BC29ED}" type="datetimeFigureOut">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3355947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A5C6F-ACD3-4BC2-8894-123BA5BC29ED}" type="datetimeFigureOut">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803D4-2C7C-4D83-8615-FBECED37D7A3}" type="slidenum">
              <a:rPr lang="en-US" smtClean="0"/>
              <a:t>‹#›</a:t>
            </a:fld>
            <a:endParaRPr lang="en-US"/>
          </a:p>
        </p:txBody>
      </p:sp>
    </p:spTree>
    <p:extLst>
      <p:ext uri="{BB962C8B-B14F-4D97-AF65-F5344CB8AC3E}">
        <p14:creationId xmlns:p14="http://schemas.microsoft.com/office/powerpoint/2010/main" val="242019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DA5C6F-ACD3-4BC2-8894-123BA5BC29ED}" type="datetimeFigureOut">
              <a:rPr lang="en-US" smtClean="0"/>
              <a:t>8/16/2024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803D4-2C7C-4D83-8615-FBECED37D7A3}" type="slidenum">
              <a:rPr lang="en-US" smtClean="0"/>
              <a:t>‹#›</a:t>
            </a:fld>
            <a:endParaRPr lang="en-US"/>
          </a:p>
        </p:txBody>
      </p:sp>
    </p:spTree>
    <p:extLst>
      <p:ext uri="{BB962C8B-B14F-4D97-AF65-F5344CB8AC3E}">
        <p14:creationId xmlns:p14="http://schemas.microsoft.com/office/powerpoint/2010/main" val="3424373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79377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209800" y="3048000"/>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bg1"/>
                </a:solidFill>
              </a:rPr>
              <a:t>“It’s all part of God’s special plan for you”</a:t>
            </a:r>
          </a:p>
        </p:txBody>
      </p:sp>
      <p:sp>
        <p:nvSpPr>
          <p:cNvPr id="6" name="Title 1"/>
          <p:cNvSpPr txBox="1">
            <a:spLocks/>
          </p:cNvSpPr>
          <p:nvPr/>
        </p:nvSpPr>
        <p:spPr>
          <a:xfrm>
            <a:off x="2133600" y="159543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bg1"/>
                </a:solidFill>
              </a:rPr>
              <a:t>“Don’t worry, God has a plan for your life”</a:t>
            </a:r>
          </a:p>
        </p:txBody>
      </p:sp>
      <p:sp>
        <p:nvSpPr>
          <p:cNvPr id="2" name="Title 1"/>
          <p:cNvSpPr>
            <a:spLocks noGrp="1"/>
          </p:cNvSpPr>
          <p:nvPr>
            <p:ph type="title"/>
          </p:nvPr>
        </p:nvSpPr>
        <p:spPr/>
        <p:txBody>
          <a:bodyPr/>
          <a:lstStyle/>
          <a:p>
            <a:r>
              <a:rPr lang="en-US" b="1" dirty="0">
                <a:solidFill>
                  <a:schemeClr val="bg1"/>
                </a:solidFill>
              </a:rPr>
              <a:t>“God has a plan for each of us.”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274638"/>
            <a:ext cx="4525963" cy="4525963"/>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8397" y="2537619"/>
            <a:ext cx="4972050" cy="3895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14261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 calcmode="lin" valueType="num">
                                      <p:cBhvr>
                                        <p:cTn id="35" dur="500" fill="hold"/>
                                        <p:tgtEl>
                                          <p:spTgt spid="1026"/>
                                        </p:tgtEl>
                                        <p:attrNameLst>
                                          <p:attrName>ppt_w</p:attrName>
                                        </p:attrNameLst>
                                      </p:cBhvr>
                                      <p:tavLst>
                                        <p:tav tm="0">
                                          <p:val>
                                            <p:fltVal val="0"/>
                                          </p:val>
                                        </p:tav>
                                        <p:tav tm="100000">
                                          <p:val>
                                            <p:strVal val="#ppt_w"/>
                                          </p:val>
                                        </p:tav>
                                      </p:tavLst>
                                    </p:anim>
                                    <p:anim calcmode="lin" valueType="num">
                                      <p:cBhvr>
                                        <p:cTn id="36" dur="500" fill="hold"/>
                                        <p:tgtEl>
                                          <p:spTgt spid="1026"/>
                                        </p:tgtEl>
                                        <p:attrNameLst>
                                          <p:attrName>ppt_h</p:attrName>
                                        </p:attrNameLst>
                                      </p:cBhvr>
                                      <p:tavLst>
                                        <p:tav tm="0">
                                          <p:val>
                                            <p:fltVal val="0"/>
                                          </p:val>
                                        </p:tav>
                                        <p:tav tm="100000">
                                          <p:val>
                                            <p:strVal val="#ppt_h"/>
                                          </p:val>
                                        </p:tav>
                                      </p:tavLst>
                                    </p:anim>
                                    <p:animEffect transition="in" filter="fade">
                                      <p:cBhvr>
                                        <p:cTn id="3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81000"/>
            <a:ext cx="7772400" cy="3276600"/>
          </a:xfrm>
        </p:spPr>
        <p:txBody>
          <a:bodyPr>
            <a:normAutofit fontScale="90000"/>
          </a:bodyPr>
          <a:lstStyle/>
          <a:p>
            <a:r>
              <a:rPr lang="en-US" b="1" dirty="0">
                <a:solidFill>
                  <a:schemeClr val="bg1"/>
                </a:solidFill>
                <a:effectLst>
                  <a:outerShdw blurRad="38100" dist="38100" dir="2700000" algn="tl">
                    <a:srgbClr val="000000">
                      <a:alpha val="43137"/>
                    </a:srgbClr>
                  </a:outerShdw>
                </a:effectLst>
              </a:rPr>
              <a:t>Jeremiah 29:11  NASB “11 For I 	know the plans that I have for you,' declares the Lord, 'plans for welfare and not for calamity to give you a future and a hope.” </a:t>
            </a:r>
          </a:p>
        </p:txBody>
      </p:sp>
      <p:sp>
        <p:nvSpPr>
          <p:cNvPr id="3" name="Subtitle 2"/>
          <p:cNvSpPr>
            <a:spLocks noGrp="1"/>
          </p:cNvSpPr>
          <p:nvPr>
            <p:ph type="subTitle" idx="1"/>
          </p:nvPr>
        </p:nvSpPr>
        <p:spPr>
          <a:xfrm>
            <a:off x="2362200" y="3581400"/>
            <a:ext cx="7543800" cy="3124200"/>
          </a:xfrm>
        </p:spPr>
        <p:txBody>
          <a:bodyPr>
            <a:noAutofit/>
          </a:bodyPr>
          <a:lstStyle/>
          <a:p>
            <a:r>
              <a:rPr lang="en-US" sz="4000" b="1" dirty="0">
                <a:solidFill>
                  <a:schemeClr val="bg1"/>
                </a:solidFill>
                <a:effectLst>
                  <a:outerShdw blurRad="38100" dist="38100" dir="2700000" algn="tl">
                    <a:srgbClr val="000000">
                      <a:alpha val="43137"/>
                    </a:srgbClr>
                  </a:outerShdw>
                </a:effectLst>
              </a:rPr>
              <a:t>NKJV “11 For I know the thoughts that I think toward you, says the LORD, thoughts of peace and not of evil, to give you a future and a hope.” </a:t>
            </a:r>
          </a:p>
        </p:txBody>
      </p:sp>
    </p:spTree>
    <p:extLst>
      <p:ext uri="{BB962C8B-B14F-4D97-AF65-F5344CB8AC3E}">
        <p14:creationId xmlns:p14="http://schemas.microsoft.com/office/powerpoint/2010/main" val="2334363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04800"/>
            <a:ext cx="7772400" cy="2209800"/>
          </a:xfrm>
        </p:spPr>
        <p:txBody>
          <a:bodyPr>
            <a:normAutofit fontScale="90000"/>
          </a:bodyPr>
          <a:lstStyle/>
          <a:p>
            <a:r>
              <a:rPr lang="en-US" b="1" dirty="0">
                <a:solidFill>
                  <a:schemeClr val="bg1"/>
                </a:solidFill>
                <a:effectLst>
                  <a:outerShdw blurRad="38100" dist="38100" dir="2700000" algn="tl">
                    <a:srgbClr val="000000">
                      <a:alpha val="43137"/>
                    </a:srgbClr>
                  </a:outerShdw>
                </a:effectLst>
              </a:rPr>
              <a:t>Jeremiah 29 is a Specific Prophecy to the part of the nation of Israel that had gone into captivity in Babylon. V.4</a:t>
            </a:r>
          </a:p>
        </p:txBody>
      </p:sp>
      <p:sp>
        <p:nvSpPr>
          <p:cNvPr id="3" name="Subtitle 2"/>
          <p:cNvSpPr>
            <a:spLocks noGrp="1"/>
          </p:cNvSpPr>
          <p:nvPr>
            <p:ph type="subTitle" idx="1"/>
          </p:nvPr>
        </p:nvSpPr>
        <p:spPr>
          <a:xfrm>
            <a:off x="2391833" y="2658533"/>
            <a:ext cx="7543800" cy="2438400"/>
          </a:xfrm>
        </p:spPr>
        <p:txBody>
          <a:bodyPr>
            <a:noAutofit/>
          </a:bodyPr>
          <a:lstStyle/>
          <a:p>
            <a:r>
              <a:rPr lang="en-US" sz="4000" b="1" dirty="0">
                <a:solidFill>
                  <a:schemeClr val="bg1"/>
                </a:solidFill>
                <a:effectLst>
                  <a:outerShdw blurRad="38100" dist="38100" dir="2700000" algn="tl">
                    <a:srgbClr val="000000">
                      <a:alpha val="43137"/>
                    </a:srgbClr>
                  </a:outerShdw>
                </a:effectLst>
              </a:rPr>
              <a:t>God told them not to resist the Babylonians, but to submit and they would be returned in 70 years.  V.10</a:t>
            </a:r>
          </a:p>
        </p:txBody>
      </p:sp>
      <p:sp>
        <p:nvSpPr>
          <p:cNvPr id="4" name="Subtitle 2"/>
          <p:cNvSpPr txBox="1">
            <a:spLocks/>
          </p:cNvSpPr>
          <p:nvPr/>
        </p:nvSpPr>
        <p:spPr>
          <a:xfrm>
            <a:off x="2438400" y="5181600"/>
            <a:ext cx="7543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US" sz="4000" b="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2582333" y="5080001"/>
            <a:ext cx="7162800" cy="1323439"/>
          </a:xfrm>
          <a:prstGeom prst="rect">
            <a:avLst/>
          </a:prstGeom>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rPr>
              <a:t>Verse 11 is encouragement that God will still be with them</a:t>
            </a:r>
          </a:p>
        </p:txBody>
      </p:sp>
    </p:spTree>
    <p:extLst>
      <p:ext uri="{BB962C8B-B14F-4D97-AF65-F5344CB8AC3E}">
        <p14:creationId xmlns:p14="http://schemas.microsoft.com/office/powerpoint/2010/main" val="35293384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7200" b="1" dirty="0">
                <a:solidFill>
                  <a:schemeClr val="bg1"/>
                </a:solidFill>
                <a:effectLst>
                  <a:outerShdw blurRad="38100" dist="38100" dir="2700000" algn="tl">
                    <a:srgbClr val="000000">
                      <a:alpha val="43137"/>
                    </a:srgbClr>
                  </a:outerShdw>
                </a:effectLst>
              </a:rPr>
              <a:t>Proverbs 16:1-3</a:t>
            </a:r>
            <a:endParaRPr lang="en-US"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981200" y="1600200"/>
            <a:ext cx="8229600" cy="4953000"/>
          </a:xfrm>
        </p:spPr>
        <p:txBody>
          <a:bodyPr>
            <a:noAutofit/>
          </a:bodyPr>
          <a:lstStyle/>
          <a:p>
            <a:r>
              <a:rPr lang="en-US" sz="4800" b="1" dirty="0">
                <a:solidFill>
                  <a:schemeClr val="bg1"/>
                </a:solidFill>
                <a:effectLst>
                  <a:outerShdw blurRad="38100" dist="38100" dir="2700000" algn="tl">
                    <a:srgbClr val="000000">
                      <a:alpha val="43137"/>
                    </a:srgbClr>
                  </a:outerShdw>
                </a:effectLst>
              </a:rPr>
              <a:t>Preparations of the heart belong to man – V.1</a:t>
            </a:r>
          </a:p>
          <a:p>
            <a:r>
              <a:rPr lang="en-US" sz="4800" b="1" dirty="0">
                <a:solidFill>
                  <a:schemeClr val="bg1"/>
                </a:solidFill>
                <a:effectLst>
                  <a:outerShdw blurRad="38100" dist="38100" dir="2700000" algn="tl">
                    <a:srgbClr val="000000">
                      <a:alpha val="43137"/>
                    </a:srgbClr>
                  </a:outerShdw>
                </a:effectLst>
              </a:rPr>
              <a:t>Ways of a man are pure in his own eyes – V.2</a:t>
            </a:r>
          </a:p>
          <a:p>
            <a:r>
              <a:rPr lang="en-US" sz="4800" b="1" dirty="0">
                <a:solidFill>
                  <a:schemeClr val="bg1"/>
                </a:solidFill>
                <a:effectLst>
                  <a:outerShdw blurRad="38100" dist="38100" dir="2700000" algn="tl">
                    <a:srgbClr val="000000">
                      <a:alpha val="43137"/>
                    </a:srgbClr>
                  </a:outerShdw>
                </a:effectLst>
              </a:rPr>
              <a:t>V.9 – Man’s heart plans his way</a:t>
            </a:r>
          </a:p>
        </p:txBody>
      </p:sp>
    </p:spTree>
    <p:extLst>
      <p:ext uri="{BB962C8B-B14F-4D97-AF65-F5344CB8AC3E}">
        <p14:creationId xmlns:p14="http://schemas.microsoft.com/office/powerpoint/2010/main" val="428849883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1554162"/>
          </a:xfrm>
        </p:spPr>
        <p:txBody>
          <a:bodyPr>
            <a:noAutofit/>
          </a:bodyPr>
          <a:lstStyle/>
          <a:p>
            <a:r>
              <a:rPr lang="en-US" sz="5400" b="1" dirty="0">
                <a:solidFill>
                  <a:schemeClr val="bg1"/>
                </a:solidFill>
                <a:effectLst>
                  <a:outerShdw blurRad="38100" dist="38100" dir="2700000" algn="tl">
                    <a:srgbClr val="000000">
                      <a:alpha val="43137"/>
                    </a:srgbClr>
                  </a:outerShdw>
                </a:effectLst>
              </a:rPr>
              <a:t>“God’s plan is for me to be successful and happy.”</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981200" y="1981200"/>
            <a:ext cx="8229600" cy="4800600"/>
          </a:xfrm>
        </p:spPr>
        <p:txBody>
          <a:bodyPr>
            <a:noAutofit/>
          </a:bodyPr>
          <a:lstStyle/>
          <a:p>
            <a:r>
              <a:rPr lang="en-US" sz="4800" b="1" dirty="0">
                <a:solidFill>
                  <a:schemeClr val="bg1"/>
                </a:solidFill>
                <a:effectLst>
                  <a:outerShdw blurRad="38100" dist="38100" dir="2700000" algn="tl">
                    <a:srgbClr val="000000">
                      <a:alpha val="43137"/>
                    </a:srgbClr>
                  </a:outerShdw>
                </a:effectLst>
              </a:rPr>
              <a:t>No it is not!</a:t>
            </a:r>
          </a:p>
          <a:p>
            <a:r>
              <a:rPr lang="en-US" sz="4800" b="1" dirty="0">
                <a:solidFill>
                  <a:schemeClr val="bg1"/>
                </a:solidFill>
                <a:effectLst>
                  <a:outerShdw blurRad="38100" dist="38100" dir="2700000" algn="tl">
                    <a:srgbClr val="000000">
                      <a:alpha val="43137"/>
                    </a:srgbClr>
                  </a:outerShdw>
                </a:effectLst>
              </a:rPr>
              <a:t>God’s will is for you to Seek Him [Hebrews 11:6] and live in His Image [Romans 8:29]</a:t>
            </a:r>
          </a:p>
          <a:p>
            <a:r>
              <a:rPr lang="en-US" sz="4800" b="1" dirty="0">
                <a:solidFill>
                  <a:schemeClr val="bg1"/>
                </a:solidFill>
                <a:effectLst>
                  <a:outerShdw blurRad="38100" dist="38100" dir="2700000" algn="tl">
                    <a:srgbClr val="000000">
                      <a:alpha val="43137"/>
                    </a:srgbClr>
                  </a:outerShdw>
                </a:effectLst>
              </a:rPr>
              <a:t>This is the Same for EVERYONE!                                                   </a:t>
            </a:r>
          </a:p>
        </p:txBody>
      </p:sp>
    </p:spTree>
    <p:extLst>
      <p:ext uri="{BB962C8B-B14F-4D97-AF65-F5344CB8AC3E}">
        <p14:creationId xmlns:p14="http://schemas.microsoft.com/office/powerpoint/2010/main" val="8093139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304800"/>
            <a:ext cx="9144000" cy="1981200"/>
          </a:xfrm>
        </p:spPr>
        <p:txBody>
          <a:bodyPr>
            <a:noAutofit/>
          </a:bodyPr>
          <a:lstStyle/>
          <a:p>
            <a:r>
              <a:rPr lang="en-US" sz="5400" b="1" dirty="0">
                <a:solidFill>
                  <a:schemeClr val="bg1"/>
                </a:solidFill>
                <a:effectLst>
                  <a:outerShdw blurRad="38100" dist="38100" dir="2700000" algn="tl">
                    <a:srgbClr val="000000">
                      <a:alpha val="43137"/>
                    </a:srgbClr>
                  </a:outerShdw>
                </a:effectLst>
              </a:rPr>
              <a:t>Problem with God’s Individual &amp; Unique Plan for Everyone:</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143000" y="2286000"/>
            <a:ext cx="9829800" cy="4495800"/>
          </a:xfrm>
        </p:spPr>
        <p:txBody>
          <a:bodyPr>
            <a:noAutofit/>
          </a:bodyPr>
          <a:lstStyle/>
          <a:p>
            <a:r>
              <a:rPr lang="en-US" sz="4900" b="1" dirty="0">
                <a:solidFill>
                  <a:schemeClr val="bg1"/>
                </a:solidFill>
                <a:effectLst>
                  <a:outerShdw blurRad="38100" dist="38100" dir="2700000" algn="tl">
                    <a:srgbClr val="000000">
                      <a:alpha val="43137"/>
                    </a:srgbClr>
                  </a:outerShdw>
                </a:effectLst>
              </a:rPr>
              <a:t>It implicitly Condemns All people for whom life is an endless walk of hardship &amp; suffering</a:t>
            </a:r>
          </a:p>
          <a:p>
            <a:r>
              <a:rPr lang="en-US" sz="4900" b="1" dirty="0">
                <a:solidFill>
                  <a:schemeClr val="bg1"/>
                </a:solidFill>
                <a:effectLst>
                  <a:outerShdw blurRad="38100" dist="38100" dir="2700000" algn="tl">
                    <a:srgbClr val="000000">
                      <a:alpha val="43137"/>
                    </a:srgbClr>
                  </a:outerShdw>
                </a:effectLst>
              </a:rPr>
              <a:t>What happened to “God’s Plan” for Their Lives?</a:t>
            </a:r>
          </a:p>
        </p:txBody>
      </p:sp>
    </p:spTree>
    <p:extLst>
      <p:ext uri="{BB962C8B-B14F-4D97-AF65-F5344CB8AC3E}">
        <p14:creationId xmlns:p14="http://schemas.microsoft.com/office/powerpoint/2010/main" val="966156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944562"/>
          </a:xfrm>
        </p:spPr>
        <p:txBody>
          <a:bodyPr>
            <a:noAutofit/>
          </a:bodyPr>
          <a:lstStyle/>
          <a:p>
            <a:r>
              <a:rPr lang="en-US" sz="6000" b="1" dirty="0">
                <a:solidFill>
                  <a:schemeClr val="bg1"/>
                </a:solidFill>
                <a:effectLst>
                  <a:outerShdw blurRad="38100" dist="38100" dir="2700000" algn="tl">
                    <a:srgbClr val="000000">
                      <a:alpha val="43137"/>
                    </a:srgbClr>
                  </a:outerShdw>
                </a:effectLst>
              </a:rPr>
              <a:t>IF a Person Grows Up:</a:t>
            </a:r>
            <a:endParaRPr lang="en-US" sz="36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90600" y="1143000"/>
            <a:ext cx="10439400" cy="5562600"/>
          </a:xfrm>
        </p:spPr>
        <p:txBody>
          <a:bodyPr>
            <a:noAutofit/>
          </a:bodyPr>
          <a:lstStyle/>
          <a:p>
            <a:r>
              <a:rPr lang="en-US" sz="4400" b="1" dirty="0">
                <a:solidFill>
                  <a:schemeClr val="bg1"/>
                </a:solidFill>
                <a:effectLst>
                  <a:outerShdw blurRad="38100" dist="38100" dir="2700000" algn="tl">
                    <a:srgbClr val="000000">
                      <a:alpha val="43137"/>
                    </a:srgbClr>
                  </a:outerShdw>
                </a:effectLst>
              </a:rPr>
              <a:t>Poor &amp; Without a Family</a:t>
            </a:r>
          </a:p>
          <a:p>
            <a:r>
              <a:rPr lang="en-US" sz="4400" b="1" dirty="0">
                <a:solidFill>
                  <a:schemeClr val="bg1"/>
                </a:solidFill>
                <a:effectLst>
                  <a:outerShdw blurRad="38100" dist="38100" dir="2700000" algn="tl">
                    <a:srgbClr val="000000">
                      <a:alpha val="43137"/>
                    </a:srgbClr>
                  </a:outerShdw>
                </a:effectLst>
              </a:rPr>
              <a:t>Lives a life characterized by pain and deprivation</a:t>
            </a:r>
          </a:p>
          <a:p>
            <a:r>
              <a:rPr lang="en-US" sz="4400" b="1" dirty="0">
                <a:solidFill>
                  <a:schemeClr val="bg1"/>
                </a:solidFill>
                <a:effectLst>
                  <a:outerShdw blurRad="38100" dist="38100" dir="2700000" algn="tl">
                    <a:srgbClr val="000000">
                      <a:alpha val="43137"/>
                    </a:srgbClr>
                  </a:outerShdw>
                </a:effectLst>
              </a:rPr>
              <a:t>BUT Rejoices in his Service to God through Jesus Christ-</a:t>
            </a:r>
          </a:p>
          <a:p>
            <a:r>
              <a:rPr lang="en-US" sz="4400" b="1" dirty="0">
                <a:solidFill>
                  <a:schemeClr val="bg1"/>
                </a:solidFill>
                <a:effectLst>
                  <a:outerShdw blurRad="38100" dist="38100" dir="2700000" algn="tl">
                    <a:srgbClr val="000000">
                      <a:alpha val="43137"/>
                    </a:srgbClr>
                  </a:outerShdw>
                </a:effectLst>
              </a:rPr>
              <a:t>Bible says he is better off than any materially rich man!</a:t>
            </a:r>
          </a:p>
        </p:txBody>
      </p:sp>
    </p:spTree>
    <p:extLst>
      <p:ext uri="{BB962C8B-B14F-4D97-AF65-F5344CB8AC3E}">
        <p14:creationId xmlns:p14="http://schemas.microsoft.com/office/powerpoint/2010/main" val="381464446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152400"/>
            <a:ext cx="8229600" cy="1173162"/>
          </a:xfrm>
        </p:spPr>
        <p:txBody>
          <a:bodyPr>
            <a:noAutofit/>
          </a:bodyPr>
          <a:lstStyle/>
          <a:p>
            <a:pPr>
              <a:lnSpc>
                <a:spcPct val="80000"/>
              </a:lnSpc>
            </a:pPr>
            <a:r>
              <a:rPr lang="en-US" sz="4800" b="1" dirty="0">
                <a:solidFill>
                  <a:schemeClr val="bg1"/>
                </a:solidFill>
                <a:effectLst>
                  <a:outerShdw blurRad="38100" dist="38100" dir="2700000" algn="tl">
                    <a:srgbClr val="000000">
                      <a:alpha val="43137"/>
                    </a:srgbClr>
                  </a:outerShdw>
                </a:effectLst>
              </a:rPr>
              <a:t>Does Not Mean Christians Do Not Have a Hope</a:t>
            </a:r>
            <a:endParaRPr lang="en-US" sz="28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1447800"/>
            <a:ext cx="10972800" cy="5029200"/>
          </a:xfrm>
        </p:spPr>
        <p:txBody>
          <a:bodyPr>
            <a:noAutofit/>
          </a:bodyPr>
          <a:lstStyle/>
          <a:p>
            <a:pPr>
              <a:spcBef>
                <a:spcPts val="0"/>
              </a:spcBef>
            </a:pPr>
            <a:r>
              <a:rPr lang="en-US" sz="3500" b="1" dirty="0">
                <a:solidFill>
                  <a:schemeClr val="bg1"/>
                </a:solidFill>
                <a:effectLst>
                  <a:outerShdw blurRad="38100" dist="38100" dir="2700000" algn="tl">
                    <a:srgbClr val="000000">
                      <a:alpha val="43137"/>
                    </a:srgbClr>
                  </a:outerShdw>
                </a:effectLst>
              </a:rPr>
              <a:t>Acts 23:6 “hope &amp; resurrection of the dead”</a:t>
            </a:r>
          </a:p>
          <a:p>
            <a:pPr>
              <a:spcBef>
                <a:spcPts val="0"/>
              </a:spcBef>
            </a:pPr>
            <a:r>
              <a:rPr lang="en-US" sz="3500" b="1" dirty="0">
                <a:solidFill>
                  <a:schemeClr val="bg1"/>
                </a:solidFill>
                <a:effectLst>
                  <a:outerShdw blurRad="38100" dist="38100" dir="2700000" algn="tl">
                    <a:srgbClr val="000000">
                      <a:alpha val="43137"/>
                    </a:srgbClr>
                  </a:outerShdw>
                </a:effectLst>
              </a:rPr>
              <a:t>Acts 24:15 “hope in God”</a:t>
            </a:r>
          </a:p>
          <a:p>
            <a:pPr>
              <a:spcBef>
                <a:spcPts val="0"/>
              </a:spcBef>
            </a:pPr>
            <a:r>
              <a:rPr lang="en-US" sz="3500" b="1" dirty="0">
                <a:solidFill>
                  <a:schemeClr val="bg1"/>
                </a:solidFill>
                <a:effectLst>
                  <a:outerShdw blurRad="38100" dist="38100" dir="2700000" algn="tl">
                    <a:srgbClr val="000000">
                      <a:alpha val="43137"/>
                    </a:srgbClr>
                  </a:outerShdw>
                </a:effectLst>
              </a:rPr>
              <a:t>Acts 26:6,7 “hope of the promise made by God”</a:t>
            </a:r>
          </a:p>
          <a:p>
            <a:pPr>
              <a:spcBef>
                <a:spcPts val="0"/>
              </a:spcBef>
            </a:pPr>
            <a:r>
              <a:rPr lang="en-US" sz="3500" b="1" dirty="0">
                <a:solidFill>
                  <a:schemeClr val="bg1"/>
                </a:solidFill>
                <a:effectLst>
                  <a:outerShdw blurRad="38100" dist="38100" dir="2700000" algn="tl">
                    <a:srgbClr val="000000">
                      <a:alpha val="43137"/>
                    </a:srgbClr>
                  </a:outerShdw>
                </a:effectLst>
              </a:rPr>
              <a:t>Romans 15:2 “In Him Gentiles shall hope”</a:t>
            </a:r>
          </a:p>
          <a:p>
            <a:pPr>
              <a:spcBef>
                <a:spcPts val="0"/>
              </a:spcBef>
            </a:pPr>
            <a:r>
              <a:rPr lang="en-US" sz="3500" b="1" dirty="0">
                <a:solidFill>
                  <a:schemeClr val="bg1"/>
                </a:solidFill>
                <a:effectLst>
                  <a:outerShdw blurRad="38100" dist="38100" dir="2700000" algn="tl">
                    <a:srgbClr val="000000">
                      <a:alpha val="43137"/>
                    </a:srgbClr>
                  </a:outerShdw>
                </a:effectLst>
              </a:rPr>
              <a:t>Colossians 1:5 “hope which is laid up for your in heaven”</a:t>
            </a:r>
          </a:p>
          <a:p>
            <a:pPr>
              <a:spcBef>
                <a:spcPts val="0"/>
              </a:spcBef>
            </a:pPr>
            <a:r>
              <a:rPr lang="en-US" sz="3500" b="1" dirty="0">
                <a:solidFill>
                  <a:schemeClr val="bg1"/>
                </a:solidFill>
                <a:effectLst>
                  <a:outerShdw blurRad="38100" dist="38100" dir="2700000" algn="tl">
                    <a:srgbClr val="000000">
                      <a:alpha val="43137"/>
                    </a:srgbClr>
                  </a:outerShdw>
                </a:effectLst>
              </a:rPr>
              <a:t>Titus 1:2; 3:7  “hope of eternal life”</a:t>
            </a:r>
          </a:p>
          <a:p>
            <a:pPr>
              <a:spcBef>
                <a:spcPts val="0"/>
              </a:spcBef>
            </a:pPr>
            <a:r>
              <a:rPr lang="en-US" sz="3500" b="1" dirty="0">
                <a:solidFill>
                  <a:schemeClr val="bg1"/>
                </a:solidFill>
                <a:effectLst>
                  <a:outerShdw blurRad="38100" dist="38100" dir="2700000" algn="tl">
                    <a:srgbClr val="000000">
                      <a:alpha val="43137"/>
                    </a:srgbClr>
                  </a:outerShdw>
                </a:effectLst>
              </a:rPr>
              <a:t>Hebrews 6:17-20 “hope…anchor of the soul”</a:t>
            </a:r>
          </a:p>
          <a:p>
            <a:pPr>
              <a:spcBef>
                <a:spcPts val="0"/>
              </a:spcBef>
            </a:pPr>
            <a:r>
              <a:rPr lang="en-US" sz="3500" b="1" dirty="0">
                <a:solidFill>
                  <a:schemeClr val="bg1"/>
                </a:solidFill>
                <a:effectLst>
                  <a:outerShdw blurRad="38100" dist="38100" dir="2700000" algn="tl">
                    <a:srgbClr val="000000">
                      <a:alpha val="43137"/>
                    </a:srgbClr>
                  </a:outerShdw>
                </a:effectLst>
              </a:rPr>
              <a:t>1 Peter 1:3 “living hope”</a:t>
            </a:r>
          </a:p>
          <a:p>
            <a:pPr>
              <a:spcBef>
                <a:spcPts val="0"/>
              </a:spcBef>
            </a:pPr>
            <a:r>
              <a:rPr lang="en-US" sz="3500" b="1" dirty="0">
                <a:solidFill>
                  <a:schemeClr val="bg1"/>
                </a:solidFill>
                <a:effectLst>
                  <a:outerShdw blurRad="38100" dist="38100" dir="2700000" algn="tl">
                    <a:srgbClr val="000000">
                      <a:alpha val="43137"/>
                    </a:srgbClr>
                  </a:outerShdw>
                </a:effectLst>
              </a:rPr>
              <a:t>1 Peter 3:15 “the hope that is in you” </a:t>
            </a:r>
          </a:p>
        </p:txBody>
      </p:sp>
    </p:spTree>
    <p:extLst>
      <p:ext uri="{BB962C8B-B14F-4D97-AF65-F5344CB8AC3E}">
        <p14:creationId xmlns:p14="http://schemas.microsoft.com/office/powerpoint/2010/main" val="30048426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304800"/>
            <a:ext cx="9982200" cy="1447800"/>
          </a:xfrm>
        </p:spPr>
        <p:txBody>
          <a:bodyPr>
            <a:noAutofit/>
          </a:bodyPr>
          <a:lstStyle/>
          <a:p>
            <a:pPr>
              <a:lnSpc>
                <a:spcPct val="80000"/>
              </a:lnSpc>
            </a:pPr>
            <a:r>
              <a:rPr lang="en-US" sz="4800" b="1" dirty="0">
                <a:solidFill>
                  <a:schemeClr val="bg1"/>
                </a:solidFill>
                <a:effectLst>
                  <a:outerShdw blurRad="38100" dist="38100" dir="2700000" algn="tl">
                    <a:srgbClr val="000000">
                      <a:alpha val="43137"/>
                    </a:srgbClr>
                  </a:outerShdw>
                </a:effectLst>
              </a:rPr>
              <a:t>Cannot Find That Some Promise/s made to Any Individual Exclusively</a:t>
            </a:r>
            <a:endParaRPr lang="en-US" sz="28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1676400"/>
            <a:ext cx="10439400" cy="4953000"/>
          </a:xfrm>
        </p:spPr>
        <p:txBody>
          <a:bodyPr>
            <a:noAutofit/>
          </a:bodyPr>
          <a:lstStyle/>
          <a:p>
            <a:pPr>
              <a:spcBef>
                <a:spcPts val="0"/>
              </a:spcBef>
            </a:pPr>
            <a:r>
              <a:rPr lang="en-US" sz="3800" b="1" dirty="0">
                <a:solidFill>
                  <a:schemeClr val="bg1"/>
                </a:solidFill>
                <a:effectLst>
                  <a:outerShdw blurRad="38100" dist="38100" dir="2700000" algn="tl">
                    <a:srgbClr val="000000">
                      <a:alpha val="43137"/>
                    </a:srgbClr>
                  </a:outerShdw>
                </a:effectLst>
              </a:rPr>
              <a:t>Made to ALL those who are God’s people - Christians</a:t>
            </a:r>
          </a:p>
          <a:p>
            <a:pPr>
              <a:spcBef>
                <a:spcPts val="0"/>
              </a:spcBef>
            </a:pPr>
            <a:r>
              <a:rPr lang="en-US" sz="3800" b="1" dirty="0">
                <a:solidFill>
                  <a:schemeClr val="bg1"/>
                </a:solidFill>
                <a:effectLst>
                  <a:outerShdw blurRad="38100" dist="38100" dir="2700000" algn="tl">
                    <a:srgbClr val="000000">
                      <a:alpha val="43137"/>
                    </a:srgbClr>
                  </a:outerShdw>
                </a:effectLst>
              </a:rPr>
              <a:t>NO individual Predestination</a:t>
            </a:r>
          </a:p>
          <a:p>
            <a:pPr>
              <a:spcBef>
                <a:spcPts val="0"/>
              </a:spcBef>
            </a:pPr>
            <a:r>
              <a:rPr lang="en-US" sz="3800" b="1" dirty="0">
                <a:solidFill>
                  <a:schemeClr val="bg1"/>
                </a:solidFill>
                <a:effectLst>
                  <a:outerShdw blurRad="38100" dist="38100" dir="2700000" algn="tl">
                    <a:srgbClr val="000000">
                      <a:alpha val="43137"/>
                    </a:srgbClr>
                  </a:outerShdw>
                </a:effectLst>
              </a:rPr>
              <a:t>NO promise made to You, Personally and Specifically </a:t>
            </a:r>
          </a:p>
          <a:p>
            <a:pPr>
              <a:spcBef>
                <a:spcPts val="0"/>
              </a:spcBef>
            </a:pPr>
            <a:r>
              <a:rPr lang="en-US" sz="3800" b="1" dirty="0">
                <a:solidFill>
                  <a:schemeClr val="bg1"/>
                </a:solidFill>
                <a:effectLst>
                  <a:outerShdw blurRad="38100" dist="38100" dir="2700000" algn="tl">
                    <a:srgbClr val="000000">
                      <a:alpha val="43137"/>
                    </a:srgbClr>
                  </a:outerShdw>
                </a:effectLst>
              </a:rPr>
              <a:t>“Hope” in these passages is promised for God’s people – ALL CHRISTIANS – not to anyone, particular individual</a:t>
            </a:r>
          </a:p>
        </p:txBody>
      </p:sp>
    </p:spTree>
    <p:extLst>
      <p:ext uri="{BB962C8B-B14F-4D97-AF65-F5344CB8AC3E}">
        <p14:creationId xmlns:p14="http://schemas.microsoft.com/office/powerpoint/2010/main" val="14584226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304800"/>
            <a:ext cx="10287000" cy="1173162"/>
          </a:xfrm>
        </p:spPr>
        <p:txBody>
          <a:bodyPr>
            <a:noAutofit/>
          </a:bodyPr>
          <a:lstStyle/>
          <a:p>
            <a:pPr>
              <a:lnSpc>
                <a:spcPct val="80000"/>
              </a:lnSpc>
            </a:pPr>
            <a:r>
              <a:rPr lang="en-US" sz="5400" b="1" dirty="0">
                <a:solidFill>
                  <a:schemeClr val="bg1"/>
                </a:solidFill>
                <a:effectLst>
                  <a:outerShdw blurRad="38100" dist="38100" dir="2700000" algn="tl">
                    <a:srgbClr val="000000">
                      <a:alpha val="43137"/>
                    </a:srgbClr>
                  </a:outerShdw>
                </a:effectLst>
              </a:rPr>
              <a:t>What is Wrong with using Jeremiah 29:11?</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14400" y="1371600"/>
            <a:ext cx="10515600" cy="5410200"/>
          </a:xfrm>
        </p:spPr>
        <p:txBody>
          <a:bodyPr>
            <a:noAutofit/>
          </a:bodyPr>
          <a:lstStyle/>
          <a:p>
            <a:pPr>
              <a:spcBef>
                <a:spcPts val="0"/>
              </a:spcBef>
            </a:pPr>
            <a:r>
              <a:rPr lang="en-US" sz="4100" b="1" dirty="0">
                <a:solidFill>
                  <a:schemeClr val="bg1"/>
                </a:solidFill>
                <a:effectLst>
                  <a:outerShdw blurRad="38100" dist="38100" dir="2700000" algn="tl">
                    <a:srgbClr val="000000">
                      <a:alpha val="43137"/>
                    </a:srgbClr>
                  </a:outerShdw>
                </a:effectLst>
              </a:rPr>
              <a:t>Paints an incorrect picture of God and how He deals with mankind</a:t>
            </a:r>
          </a:p>
          <a:p>
            <a:pPr>
              <a:spcBef>
                <a:spcPts val="0"/>
              </a:spcBef>
            </a:pPr>
            <a:r>
              <a:rPr lang="en-US" sz="4100" b="1" dirty="0">
                <a:solidFill>
                  <a:schemeClr val="bg1"/>
                </a:solidFill>
                <a:effectLst>
                  <a:outerShdw blurRad="38100" dist="38100" dir="2700000" algn="tl">
                    <a:srgbClr val="000000">
                      <a:alpha val="43137"/>
                    </a:srgbClr>
                  </a:outerShdw>
                </a:effectLst>
              </a:rPr>
              <a:t>Not One Instance of God working and intervening in the life of an individual where the actions or the individual were not part of the overall plan of God’s Salvation for Mankind</a:t>
            </a:r>
          </a:p>
          <a:p>
            <a:pPr>
              <a:spcBef>
                <a:spcPts val="0"/>
              </a:spcBef>
            </a:pPr>
            <a:r>
              <a:rPr lang="en-US" sz="4100" b="1" dirty="0">
                <a:solidFill>
                  <a:schemeClr val="bg1"/>
                </a:solidFill>
                <a:effectLst>
                  <a:outerShdw blurRad="38100" dist="38100" dir="2700000" algn="tl">
                    <a:srgbClr val="000000">
                      <a:alpha val="43137"/>
                    </a:srgbClr>
                  </a:outerShdw>
                </a:effectLst>
              </a:rPr>
              <a:t>Psalm 105:16-22; Genesis 45:5; 15:13,14; 12:3</a:t>
            </a:r>
          </a:p>
        </p:txBody>
      </p:sp>
    </p:spTree>
    <p:extLst>
      <p:ext uri="{BB962C8B-B14F-4D97-AF65-F5344CB8AC3E}">
        <p14:creationId xmlns:p14="http://schemas.microsoft.com/office/powerpoint/2010/main" val="10215603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152400"/>
            <a:ext cx="9448800" cy="1143000"/>
          </a:xfrm>
        </p:spPr>
        <p:txBody>
          <a:bodyPr>
            <a:noAutofit/>
          </a:bodyPr>
          <a:lstStyle/>
          <a:p>
            <a:pPr>
              <a:lnSpc>
                <a:spcPct val="80000"/>
              </a:lnSpc>
            </a:pPr>
            <a:r>
              <a:rPr lang="en-US" sz="6000" b="1" dirty="0">
                <a:solidFill>
                  <a:schemeClr val="bg1"/>
                </a:solidFill>
                <a:effectLst>
                  <a:outerShdw blurRad="38100" dist="38100" dir="2700000" algn="tl">
                    <a:srgbClr val="000000">
                      <a:alpha val="43137"/>
                    </a:srgbClr>
                  </a:outerShdw>
                </a:effectLst>
              </a:rPr>
              <a:t>Real Issue is Human Free Will</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1295400"/>
            <a:ext cx="10591800" cy="5486400"/>
          </a:xfrm>
        </p:spPr>
        <p:txBody>
          <a:bodyPr>
            <a:noAutofit/>
          </a:bodyPr>
          <a:lstStyle/>
          <a:p>
            <a:pPr>
              <a:spcBef>
                <a:spcPts val="0"/>
              </a:spcBef>
            </a:pPr>
            <a:r>
              <a:rPr lang="en-US" sz="3800" b="1" dirty="0">
                <a:solidFill>
                  <a:schemeClr val="bg1"/>
                </a:solidFill>
                <a:effectLst>
                  <a:outerShdw blurRad="38100" dist="38100" dir="2700000" algn="tl">
                    <a:srgbClr val="000000">
                      <a:alpha val="43137"/>
                    </a:srgbClr>
                  </a:outerShdw>
                </a:effectLst>
              </a:rPr>
              <a:t>“God’s Plan for Our Lives” Generally means one of two things:</a:t>
            </a:r>
          </a:p>
          <a:p>
            <a:pPr>
              <a:spcBef>
                <a:spcPts val="0"/>
              </a:spcBef>
            </a:pPr>
            <a:r>
              <a:rPr lang="en-US" sz="3800" b="1" dirty="0">
                <a:solidFill>
                  <a:schemeClr val="bg1"/>
                </a:solidFill>
                <a:effectLst>
                  <a:outerShdw blurRad="38100" dist="38100" dir="2700000" algn="tl">
                    <a:srgbClr val="000000">
                      <a:alpha val="43137"/>
                    </a:srgbClr>
                  </a:outerShdw>
                </a:effectLst>
              </a:rPr>
              <a:t>1. God has mapped out a specific path for your life that will be followed to the absolute letter.</a:t>
            </a:r>
          </a:p>
          <a:p>
            <a:pPr>
              <a:spcBef>
                <a:spcPts val="0"/>
              </a:spcBef>
            </a:pPr>
            <a:r>
              <a:rPr lang="en-US" sz="3800" b="1" dirty="0">
                <a:solidFill>
                  <a:schemeClr val="bg1"/>
                </a:solidFill>
                <a:effectLst>
                  <a:outerShdw blurRad="38100" dist="38100" dir="2700000" algn="tl">
                    <a:srgbClr val="000000">
                      <a:alpha val="43137"/>
                    </a:srgbClr>
                  </a:outerShdw>
                </a:effectLst>
              </a:rPr>
              <a:t>2. God has an end goal that you are destined to reach, and a plan for how you get there, but if you fall off the path, He’ll just map an alternate route and get you back on track</a:t>
            </a:r>
          </a:p>
        </p:txBody>
      </p:sp>
    </p:spTree>
    <p:extLst>
      <p:ext uri="{BB962C8B-B14F-4D97-AF65-F5344CB8AC3E}">
        <p14:creationId xmlns:p14="http://schemas.microsoft.com/office/powerpoint/2010/main" val="22384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52400"/>
            <a:ext cx="8915400" cy="1676400"/>
          </a:xfrm>
        </p:spPr>
        <p:txBody>
          <a:bodyPr>
            <a:noAutofit/>
          </a:bodyPr>
          <a:lstStyle/>
          <a:p>
            <a:pPr>
              <a:lnSpc>
                <a:spcPct val="80000"/>
              </a:lnSpc>
            </a:pPr>
            <a:r>
              <a:rPr lang="en-US" sz="6600" b="1" dirty="0">
                <a:solidFill>
                  <a:schemeClr val="bg1"/>
                </a:solidFill>
                <a:effectLst>
                  <a:outerShdw blurRad="38100" dist="38100" dir="2700000" algn="tl">
                    <a:srgbClr val="000000">
                      <a:alpha val="43137"/>
                    </a:srgbClr>
                  </a:outerShdw>
                </a:effectLst>
              </a:rPr>
              <a:t>Neither Reconciles with Free Will</a:t>
            </a:r>
            <a:endParaRPr lang="en-US" sz="36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1981200"/>
            <a:ext cx="10439400" cy="4800600"/>
          </a:xfrm>
        </p:spPr>
        <p:txBody>
          <a:bodyPr>
            <a:noAutofit/>
          </a:bodyPr>
          <a:lstStyle/>
          <a:p>
            <a:pPr>
              <a:spcBef>
                <a:spcPts val="1800"/>
              </a:spcBef>
            </a:pPr>
            <a:r>
              <a:rPr lang="en-US" sz="4400" b="1" dirty="0">
                <a:solidFill>
                  <a:schemeClr val="bg1"/>
                </a:solidFill>
                <a:effectLst>
                  <a:outerShdw blurRad="38100" dist="38100" dir="2700000" algn="tl">
                    <a:srgbClr val="000000">
                      <a:alpha val="43137"/>
                    </a:srgbClr>
                  </a:outerShdw>
                </a:effectLst>
              </a:rPr>
              <a:t>FIRST option: no real choices, all decisions predetermined – actually a passenger in  our own lives</a:t>
            </a:r>
          </a:p>
          <a:p>
            <a:pPr>
              <a:spcBef>
                <a:spcPts val="1800"/>
              </a:spcBef>
            </a:pPr>
            <a:r>
              <a:rPr lang="en-US" sz="4400" b="1" dirty="0">
                <a:solidFill>
                  <a:schemeClr val="bg1"/>
                </a:solidFill>
                <a:effectLst>
                  <a:outerShdw blurRad="38100" dist="38100" dir="2700000" algn="tl">
                    <a:srgbClr val="000000">
                      <a:alpha val="43137"/>
                    </a:srgbClr>
                  </a:outerShdw>
                </a:effectLst>
              </a:rPr>
              <a:t>SECOND option: our choices are ultimately meaningless, since whatever we decide to do, we’ll get to the same place in the end.</a:t>
            </a:r>
          </a:p>
        </p:txBody>
      </p:sp>
    </p:spTree>
    <p:extLst>
      <p:ext uri="{BB962C8B-B14F-4D97-AF65-F5344CB8AC3E}">
        <p14:creationId xmlns:p14="http://schemas.microsoft.com/office/powerpoint/2010/main" val="37372554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52400"/>
            <a:ext cx="8915400" cy="2362200"/>
          </a:xfrm>
        </p:spPr>
        <p:txBody>
          <a:bodyPr>
            <a:noAutofit/>
          </a:bodyPr>
          <a:lstStyle/>
          <a:p>
            <a:pPr>
              <a:lnSpc>
                <a:spcPct val="80000"/>
              </a:lnSpc>
            </a:pPr>
            <a:r>
              <a:rPr lang="en-US" sz="6000" b="1" dirty="0">
                <a:solidFill>
                  <a:schemeClr val="bg1"/>
                </a:solidFill>
                <a:effectLst>
                  <a:outerShdw blurRad="38100" dist="38100" dir="2700000" algn="tl">
                    <a:srgbClr val="000000">
                      <a:alpha val="43137"/>
                    </a:srgbClr>
                  </a:outerShdw>
                </a:effectLst>
              </a:rPr>
              <a:t>“What about the Prophets?  Surely God had a specific plan for their lives?”</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14400" y="2286000"/>
            <a:ext cx="10134600" cy="5105400"/>
          </a:xfrm>
        </p:spPr>
        <p:txBody>
          <a:bodyPr>
            <a:noAutofit/>
          </a:bodyPr>
          <a:lstStyle/>
          <a:p>
            <a:pPr>
              <a:spcBef>
                <a:spcPts val="600"/>
              </a:spcBef>
            </a:pPr>
            <a:r>
              <a:rPr lang="en-US" sz="4000" b="1" dirty="0">
                <a:solidFill>
                  <a:schemeClr val="bg1"/>
                </a:solidFill>
                <a:effectLst>
                  <a:outerShdw blurRad="38100" dist="38100" dir="2700000" algn="tl">
                    <a:srgbClr val="000000">
                      <a:alpha val="43137"/>
                    </a:srgbClr>
                  </a:outerShdw>
                </a:effectLst>
              </a:rPr>
              <a:t>NO!  God had a specific CALLING for their lives.</a:t>
            </a:r>
          </a:p>
          <a:p>
            <a:pPr>
              <a:spcBef>
                <a:spcPts val="600"/>
              </a:spcBef>
            </a:pPr>
            <a:r>
              <a:rPr lang="en-US" sz="4000" b="1" dirty="0">
                <a:solidFill>
                  <a:schemeClr val="bg1"/>
                </a:solidFill>
                <a:effectLst>
                  <a:outerShdw blurRad="38100" dist="38100" dir="2700000" algn="tl">
                    <a:srgbClr val="000000">
                      <a:alpha val="43137"/>
                    </a:srgbClr>
                  </a:outerShdw>
                </a:effectLst>
              </a:rPr>
              <a:t>A CALLING is a specific task that God wants you to do</a:t>
            </a:r>
          </a:p>
          <a:p>
            <a:pPr>
              <a:spcBef>
                <a:spcPts val="600"/>
              </a:spcBef>
            </a:pPr>
            <a:r>
              <a:rPr lang="en-US" sz="4000" b="1" dirty="0">
                <a:solidFill>
                  <a:schemeClr val="bg1"/>
                </a:solidFill>
                <a:effectLst>
                  <a:outerShdw blurRad="38100" dist="38100" dir="2700000" algn="tl">
                    <a:srgbClr val="000000">
                      <a:alpha val="43137"/>
                    </a:srgbClr>
                  </a:outerShdw>
                </a:effectLst>
              </a:rPr>
              <a:t>Jonah – to preach to Nineveh</a:t>
            </a:r>
          </a:p>
          <a:p>
            <a:pPr>
              <a:spcBef>
                <a:spcPts val="600"/>
              </a:spcBef>
            </a:pPr>
            <a:r>
              <a:rPr lang="en-US" sz="4000" b="1" dirty="0">
                <a:solidFill>
                  <a:schemeClr val="bg1"/>
                </a:solidFill>
                <a:effectLst>
                  <a:outerShdw blurRad="38100" dist="38100" dir="2700000" algn="tl">
                    <a:srgbClr val="000000">
                      <a:alpha val="43137"/>
                    </a:srgbClr>
                  </a:outerShdw>
                </a:effectLst>
              </a:rPr>
              <a:t>Ezra – lead Jewish exiles  back to Jerusalem</a:t>
            </a:r>
          </a:p>
        </p:txBody>
      </p:sp>
    </p:spTree>
    <p:extLst>
      <p:ext uri="{BB962C8B-B14F-4D97-AF65-F5344CB8AC3E}">
        <p14:creationId xmlns:p14="http://schemas.microsoft.com/office/powerpoint/2010/main" val="246772512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52400"/>
            <a:ext cx="8915400" cy="914400"/>
          </a:xfrm>
        </p:spPr>
        <p:txBody>
          <a:bodyPr>
            <a:noAutofit/>
          </a:bodyPr>
          <a:lstStyle/>
          <a:p>
            <a:pPr algn="l">
              <a:lnSpc>
                <a:spcPct val="80000"/>
              </a:lnSpc>
            </a:pPr>
            <a:r>
              <a:rPr lang="en-US" sz="6000" b="1" dirty="0">
                <a:solidFill>
                  <a:schemeClr val="bg1"/>
                </a:solidFill>
                <a:effectLst>
                  <a:outerShdw blurRad="38100" dist="38100" dir="2700000" algn="tl">
                    <a:srgbClr val="000000">
                      <a:alpha val="43137"/>
                    </a:srgbClr>
                  </a:outerShdw>
                </a:effectLst>
              </a:rPr>
              <a:t>BUT:</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295400" y="990600"/>
            <a:ext cx="9753600" cy="6400800"/>
          </a:xfrm>
        </p:spPr>
        <p:txBody>
          <a:bodyPr>
            <a:noAutofit/>
          </a:bodyPr>
          <a:lstStyle/>
          <a:p>
            <a:pPr>
              <a:spcBef>
                <a:spcPts val="600"/>
              </a:spcBef>
            </a:pPr>
            <a:r>
              <a:rPr lang="en-US" sz="4000" b="1" dirty="0">
                <a:solidFill>
                  <a:schemeClr val="bg1"/>
                </a:solidFill>
                <a:effectLst>
                  <a:outerShdw blurRad="38100" dist="38100" dir="2700000" algn="tl">
                    <a:srgbClr val="000000">
                      <a:alpha val="43137"/>
                    </a:srgbClr>
                  </a:outerShdw>
                </a:effectLst>
              </a:rPr>
              <a:t>“Should you study medicine or engineering?”  is UP TO YOU!</a:t>
            </a:r>
          </a:p>
          <a:p>
            <a:pPr>
              <a:spcBef>
                <a:spcPts val="600"/>
              </a:spcBef>
            </a:pPr>
            <a:r>
              <a:rPr lang="en-US" sz="4000" b="1" dirty="0">
                <a:solidFill>
                  <a:schemeClr val="bg1"/>
                </a:solidFill>
                <a:effectLst>
                  <a:outerShdw blurRad="38100" dist="38100" dir="2700000" algn="tl">
                    <a:srgbClr val="000000">
                      <a:alpha val="43137"/>
                    </a:srgbClr>
                  </a:outerShdw>
                </a:effectLst>
              </a:rPr>
              <a:t>Proverbs 16:2 – God is interested in HOW and WHY you do things – not so much what you actually do.</a:t>
            </a:r>
          </a:p>
          <a:p>
            <a:pPr>
              <a:spcBef>
                <a:spcPts val="600"/>
              </a:spcBef>
            </a:pPr>
            <a:r>
              <a:rPr lang="en-US" sz="4000" b="1" dirty="0">
                <a:solidFill>
                  <a:schemeClr val="bg1"/>
                </a:solidFill>
                <a:effectLst>
                  <a:outerShdw blurRad="38100" dist="38100" dir="2700000" algn="tl">
                    <a:srgbClr val="000000">
                      <a:alpha val="43137"/>
                    </a:srgbClr>
                  </a:outerShdw>
                </a:effectLst>
              </a:rPr>
              <a:t>The Bible does Not teach that God has a specific person in mind for you to marry – too many “marriages made in Heaven” end in Divorce</a:t>
            </a:r>
          </a:p>
        </p:txBody>
      </p:sp>
    </p:spTree>
    <p:extLst>
      <p:ext uri="{BB962C8B-B14F-4D97-AF65-F5344CB8AC3E}">
        <p14:creationId xmlns:p14="http://schemas.microsoft.com/office/powerpoint/2010/main" val="3300582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52400"/>
            <a:ext cx="8915400" cy="2362200"/>
          </a:xfrm>
        </p:spPr>
        <p:txBody>
          <a:bodyPr>
            <a:noAutofit/>
          </a:bodyPr>
          <a:lstStyle/>
          <a:p>
            <a:pPr>
              <a:lnSpc>
                <a:spcPct val="80000"/>
              </a:lnSpc>
            </a:pPr>
            <a:r>
              <a:rPr lang="en-US" sz="6000" b="1" dirty="0">
                <a:solidFill>
                  <a:schemeClr val="bg1"/>
                </a:solidFill>
                <a:effectLst>
                  <a:outerShdw blurRad="38100" dist="38100" dir="2700000" algn="tl">
                    <a:srgbClr val="000000">
                      <a:alpha val="43137"/>
                    </a:srgbClr>
                  </a:outerShdw>
                </a:effectLst>
              </a:rPr>
              <a:t>Why do so many Cling to the idea of “God’s plan for our lives?”</a:t>
            </a:r>
            <a:endParaRPr lang="en-US" sz="32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2438400"/>
            <a:ext cx="10287000" cy="4114800"/>
          </a:xfrm>
        </p:spPr>
        <p:txBody>
          <a:bodyPr>
            <a:noAutofit/>
          </a:bodyPr>
          <a:lstStyle/>
          <a:p>
            <a:pPr>
              <a:spcBef>
                <a:spcPts val="600"/>
              </a:spcBef>
            </a:pPr>
            <a:r>
              <a:rPr lang="en-US" sz="4000" b="1" dirty="0">
                <a:solidFill>
                  <a:schemeClr val="bg1"/>
                </a:solidFill>
                <a:effectLst>
                  <a:outerShdw blurRad="38100" dist="38100" dir="2700000" algn="tl">
                    <a:srgbClr val="000000">
                      <a:alpha val="43137"/>
                    </a:srgbClr>
                  </a:outerShdw>
                </a:effectLst>
              </a:rPr>
              <a:t>“Don’t have to worry about choices in our lives!”</a:t>
            </a:r>
          </a:p>
          <a:p>
            <a:pPr>
              <a:spcBef>
                <a:spcPts val="600"/>
              </a:spcBef>
            </a:pPr>
            <a:r>
              <a:rPr lang="en-US" sz="4000" b="1" dirty="0">
                <a:solidFill>
                  <a:schemeClr val="bg1"/>
                </a:solidFill>
                <a:effectLst>
                  <a:outerShdw blurRad="38100" dist="38100" dir="2700000" algn="tl">
                    <a:srgbClr val="000000">
                      <a:alpha val="43137"/>
                    </a:srgbClr>
                  </a:outerShdw>
                </a:effectLst>
              </a:rPr>
              <a:t>NOT HOW IT WORKS!</a:t>
            </a:r>
          </a:p>
          <a:p>
            <a:pPr>
              <a:spcBef>
                <a:spcPts val="600"/>
              </a:spcBef>
            </a:pPr>
            <a:r>
              <a:rPr lang="en-US" sz="4000" b="1" dirty="0">
                <a:solidFill>
                  <a:schemeClr val="bg1"/>
                </a:solidFill>
                <a:effectLst>
                  <a:outerShdw blurRad="38100" dist="38100" dir="2700000" algn="tl">
                    <a:srgbClr val="000000">
                      <a:alpha val="43137"/>
                    </a:srgbClr>
                  </a:outerShdw>
                </a:effectLst>
              </a:rPr>
              <a:t>Ask God for Guidance –</a:t>
            </a:r>
          </a:p>
          <a:p>
            <a:pPr>
              <a:spcBef>
                <a:spcPts val="600"/>
              </a:spcBef>
            </a:pPr>
            <a:r>
              <a:rPr lang="en-US" sz="4000" b="1" dirty="0">
                <a:solidFill>
                  <a:schemeClr val="bg1"/>
                </a:solidFill>
                <a:effectLst>
                  <a:outerShdw blurRad="38100" dist="38100" dir="2700000" algn="tl">
                    <a:srgbClr val="000000">
                      <a:alpha val="43137"/>
                    </a:srgbClr>
                  </a:outerShdw>
                </a:effectLst>
              </a:rPr>
              <a:t>BUT: Our wills are Ultimately FREE</a:t>
            </a:r>
          </a:p>
          <a:p>
            <a:pPr>
              <a:spcBef>
                <a:spcPts val="600"/>
              </a:spcBef>
            </a:pPr>
            <a:r>
              <a:rPr lang="en-US" sz="4000" b="1" dirty="0">
                <a:solidFill>
                  <a:schemeClr val="bg1"/>
                </a:solidFill>
                <a:effectLst>
                  <a:outerShdw blurRad="38100" dist="38100" dir="2700000" algn="tl">
                    <a:srgbClr val="000000">
                      <a:alpha val="43137"/>
                    </a:srgbClr>
                  </a:outerShdw>
                </a:effectLst>
              </a:rPr>
              <a:t>Must accept CONSEQUENCS!</a:t>
            </a:r>
          </a:p>
        </p:txBody>
      </p:sp>
    </p:spTree>
    <p:extLst>
      <p:ext uri="{BB962C8B-B14F-4D97-AF65-F5344CB8AC3E}">
        <p14:creationId xmlns:p14="http://schemas.microsoft.com/office/powerpoint/2010/main" val="25620499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10591800" cy="2667000"/>
          </a:xfrm>
        </p:spPr>
        <p:txBody>
          <a:bodyPr>
            <a:noAutofit/>
          </a:bodyPr>
          <a:lstStyle/>
          <a:p>
            <a:pPr>
              <a:lnSpc>
                <a:spcPct val="90000"/>
              </a:lnSpc>
            </a:pPr>
            <a:r>
              <a:rPr lang="en-US" sz="5200" b="1" dirty="0">
                <a:solidFill>
                  <a:schemeClr val="bg1"/>
                </a:solidFill>
                <a:effectLst>
                  <a:outerShdw blurRad="38100" dist="38100" dir="2700000" algn="tl">
                    <a:srgbClr val="000000">
                      <a:alpha val="43137"/>
                    </a:srgbClr>
                  </a:outerShdw>
                </a:effectLst>
              </a:rPr>
              <a:t>God wants you to make good choices &amp; live a godly life – draw close to Him &amp; be reconciled with Him</a:t>
            </a:r>
          </a:p>
        </p:txBody>
      </p:sp>
      <p:sp>
        <p:nvSpPr>
          <p:cNvPr id="5" name="Content Placeholder 4"/>
          <p:cNvSpPr>
            <a:spLocks noGrp="1"/>
          </p:cNvSpPr>
          <p:nvPr>
            <p:ph idx="1"/>
          </p:nvPr>
        </p:nvSpPr>
        <p:spPr>
          <a:xfrm>
            <a:off x="762000" y="2819400"/>
            <a:ext cx="10515600" cy="3505200"/>
          </a:xfrm>
        </p:spPr>
        <p:txBody>
          <a:bodyPr>
            <a:noAutofit/>
          </a:bodyPr>
          <a:lstStyle/>
          <a:p>
            <a:pPr>
              <a:spcBef>
                <a:spcPts val="600"/>
              </a:spcBef>
            </a:pPr>
            <a:r>
              <a:rPr lang="en-US" sz="4100" b="1" dirty="0">
                <a:solidFill>
                  <a:schemeClr val="bg1"/>
                </a:solidFill>
                <a:effectLst>
                  <a:outerShdw blurRad="38100" dist="38100" dir="2700000" algn="tl">
                    <a:srgbClr val="000000">
                      <a:alpha val="43137"/>
                    </a:srgbClr>
                  </a:outerShdw>
                </a:effectLst>
              </a:rPr>
              <a:t>If you want to really know what God wants from your life:</a:t>
            </a:r>
          </a:p>
          <a:p>
            <a:pPr>
              <a:spcBef>
                <a:spcPts val="600"/>
              </a:spcBef>
            </a:pPr>
            <a:r>
              <a:rPr lang="en-US" sz="4100" b="1" dirty="0">
                <a:solidFill>
                  <a:schemeClr val="bg1"/>
                </a:solidFill>
                <a:effectLst>
                  <a:outerShdw blurRad="38100" dist="38100" dir="2700000" algn="tl">
                    <a:srgbClr val="000000">
                      <a:alpha val="43137"/>
                    </a:srgbClr>
                  </a:outerShdw>
                </a:effectLst>
              </a:rPr>
              <a:t>Micah 6:8 “…what does the LORD require of you But to do justly, To love mercy, And to walk humbly with your God?”</a:t>
            </a:r>
          </a:p>
        </p:txBody>
      </p:sp>
    </p:spTree>
    <p:extLst>
      <p:ext uri="{BB962C8B-B14F-4D97-AF65-F5344CB8AC3E}">
        <p14:creationId xmlns:p14="http://schemas.microsoft.com/office/powerpoint/2010/main" val="41126847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2850</TotalTime>
  <Words>899</Words>
  <Application>Microsoft Office PowerPoint</Application>
  <PresentationFormat>Widescreen</PresentationFormat>
  <Paragraphs>68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“God has a plan for each of us.”</vt:lpstr>
      <vt:lpstr>Jeremiah 29:11  NASB “11 For I  know the plans that I have for you,' declares the Lord, 'plans for welfare and not for calamity to give you a future and a hope.” </vt:lpstr>
      <vt:lpstr>Jeremiah 29 is a Specific Prophecy to the part of the nation of Israel that had gone into captivity in Babylon. V.4</vt:lpstr>
      <vt:lpstr>Proverbs 16:1-3</vt:lpstr>
      <vt:lpstr>“God’s plan is for me to be successful and happy.”</vt:lpstr>
      <vt:lpstr>Problem with God’s Individual &amp; Unique Plan for Everyone:</vt:lpstr>
      <vt:lpstr>IF a Person Grows Up:</vt:lpstr>
      <vt:lpstr>Does Not Mean Christians Do Not Have a Hope</vt:lpstr>
      <vt:lpstr>Cannot Find That Some Promise/s made to Any Individual Exclusively</vt:lpstr>
      <vt:lpstr>What is Wrong with using Jeremiah 29:11?</vt:lpstr>
      <vt:lpstr>Real Issue is Human Free Will</vt:lpstr>
      <vt:lpstr>Neither Reconciles with Free Will</vt:lpstr>
      <vt:lpstr>“What about the Prophets?  Surely God had a specific plan for their lives?”</vt:lpstr>
      <vt:lpstr>BUT:</vt:lpstr>
      <vt:lpstr>Why do so many Cling to the idea of “God’s plan for our lives?”</vt:lpstr>
      <vt:lpstr>God wants you to make good choices &amp; live a godly life – draw close to Him &amp; be reconciled with Him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dc:creator>
  <cp:lastModifiedBy>Gailen Evans</cp:lastModifiedBy>
  <cp:revision>33</cp:revision>
  <dcterms:created xsi:type="dcterms:W3CDTF">2015-01-26T15:19:23Z</dcterms:created>
  <dcterms:modified xsi:type="dcterms:W3CDTF">2024-08-17T02:28:01Z</dcterms:modified>
</cp:coreProperties>
</file>